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517EDFE5-DFFA-4D17-9A0F-2124350043A3}" type="datetimeFigureOut">
              <a:rPr lang="en-US" smtClean="0"/>
              <a:pPr/>
              <a:t>6/12/2012</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4840B05D-1DC8-4631-AB93-B8DDE116C4E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17EDFE5-DFFA-4D17-9A0F-2124350043A3}" type="datetimeFigureOut">
              <a:rPr lang="en-US" smtClean="0"/>
              <a:pPr/>
              <a:t>6/12/2012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840B05D-1DC8-4631-AB93-B8DDE116C4E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17EDFE5-DFFA-4D17-9A0F-2124350043A3}" type="datetimeFigureOut">
              <a:rPr lang="en-US" smtClean="0"/>
              <a:pPr/>
              <a:t>6/12/2012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840B05D-1DC8-4631-AB93-B8DDE116C4E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17EDFE5-DFFA-4D17-9A0F-2124350043A3}" type="datetimeFigureOut">
              <a:rPr lang="en-US" smtClean="0"/>
              <a:pPr/>
              <a:t>6/12/2012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840B05D-1DC8-4631-AB93-B8DDE116C4ED}"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17EDFE5-DFFA-4D17-9A0F-2124350043A3}" type="datetimeFigureOut">
              <a:rPr lang="en-US" smtClean="0"/>
              <a:pPr/>
              <a:t>6/12/2012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840B05D-1DC8-4631-AB93-B8DDE116C4ED}"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17EDFE5-DFFA-4D17-9A0F-2124350043A3}" type="datetimeFigureOut">
              <a:rPr lang="en-US" smtClean="0"/>
              <a:pPr/>
              <a:t>6/12/2012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840B05D-1DC8-4631-AB93-B8DDE116C4ED}"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17EDFE5-DFFA-4D17-9A0F-2124350043A3}" type="datetimeFigureOut">
              <a:rPr lang="en-US" smtClean="0"/>
              <a:pPr/>
              <a:t>6/12/2012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4840B05D-1DC8-4631-AB93-B8DDE116C4E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517EDFE5-DFFA-4D17-9A0F-2124350043A3}" type="datetimeFigureOut">
              <a:rPr lang="en-US" smtClean="0"/>
              <a:pPr/>
              <a:t>6/12/2012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4840B05D-1DC8-4631-AB93-B8DDE116C4ED}"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517EDFE5-DFFA-4D17-9A0F-2124350043A3}" type="datetimeFigureOut">
              <a:rPr lang="en-US" smtClean="0"/>
              <a:pPr/>
              <a:t>6/12/2012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4840B05D-1DC8-4631-AB93-B8DDE116C4E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517EDFE5-DFFA-4D17-9A0F-2124350043A3}" type="datetimeFigureOut">
              <a:rPr lang="en-US" smtClean="0"/>
              <a:pPr/>
              <a:t>6/12/2012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840B05D-1DC8-4631-AB93-B8DDE116C4E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517EDFE5-DFFA-4D17-9A0F-2124350043A3}" type="datetimeFigureOut">
              <a:rPr lang="en-US" smtClean="0"/>
              <a:pPr/>
              <a:t>6/12/2012</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4840B05D-1DC8-4631-AB93-B8DDE116C4ED}"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17EDFE5-DFFA-4D17-9A0F-2124350043A3}" type="datetimeFigureOut">
              <a:rPr lang="en-US" smtClean="0"/>
              <a:pPr/>
              <a:t>6/12/2012</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4840B05D-1DC8-4631-AB93-B8DDE116C4E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76400" y="1752601"/>
            <a:ext cx="6781800" cy="1829762"/>
          </a:xfrm>
        </p:spPr>
        <p:txBody>
          <a:bodyPr/>
          <a:lstStyle/>
          <a:p>
            <a:r>
              <a:rPr lang="en-US" dirty="0" smtClean="0">
                <a:solidFill>
                  <a:schemeClr val="tx1"/>
                </a:solidFill>
              </a:rPr>
              <a:t>RUDOLF </a:t>
            </a:r>
            <a:r>
              <a:rPr lang="en-US" dirty="0" smtClean="0">
                <a:solidFill>
                  <a:schemeClr val="tx1"/>
                </a:solidFill>
              </a:rPr>
              <a:t>DREIKURS</a:t>
            </a:r>
            <a:r>
              <a:rPr lang="en-US" sz="1600" dirty="0" smtClean="0">
                <a:solidFill>
                  <a:schemeClr val="tx1"/>
                </a:solidFill>
              </a:rPr>
              <a:t/>
            </a:r>
            <a:br>
              <a:rPr lang="en-US" sz="1600" dirty="0" smtClean="0">
                <a:solidFill>
                  <a:schemeClr val="tx1"/>
                </a:solidFill>
              </a:rPr>
            </a:br>
            <a:r>
              <a:rPr lang="en-US" sz="1600" dirty="0" smtClean="0">
                <a:solidFill>
                  <a:schemeClr val="tx1"/>
                </a:solidFill>
              </a:rPr>
              <a:t/>
            </a:r>
            <a:br>
              <a:rPr lang="en-US" sz="1600" dirty="0" smtClean="0">
                <a:solidFill>
                  <a:schemeClr val="tx1"/>
                </a:solidFill>
              </a:rPr>
            </a:br>
            <a:r>
              <a:rPr lang="en-US" sz="1600" dirty="0" smtClean="0">
                <a:solidFill>
                  <a:schemeClr val="tx1"/>
                </a:solidFill>
              </a:rPr>
              <a:t/>
            </a:r>
            <a:br>
              <a:rPr lang="en-US" sz="1600" dirty="0" smtClean="0">
                <a:solidFill>
                  <a:schemeClr val="tx1"/>
                </a:solidFill>
              </a:rPr>
            </a:br>
            <a:r>
              <a:rPr lang="en-US" sz="1600" dirty="0" smtClean="0">
                <a:solidFill>
                  <a:schemeClr val="tx1"/>
                </a:solidFill>
              </a:rPr>
              <a:t>by: Danielle </a:t>
            </a:r>
            <a:r>
              <a:rPr lang="en-US" sz="1600" dirty="0" err="1" smtClean="0">
                <a:solidFill>
                  <a:schemeClr val="tx1"/>
                </a:solidFill>
              </a:rPr>
              <a:t>Tarlini</a:t>
            </a:r>
            <a:endParaRPr lang="en-US" dirty="0">
              <a:solidFill>
                <a:schemeClr val="tx1"/>
              </a:solidFill>
            </a:endParaRPr>
          </a:p>
        </p:txBody>
      </p:sp>
      <p:pic>
        <p:nvPicPr>
          <p:cNvPr id="6146" name="Picture 2" descr="C:\Documents and Settings\dtarlini\Local Settings\Temporary Internet Files\Content.IE5\8LAF056V\MP900439477[1].jpg"/>
          <p:cNvPicPr>
            <a:picLocks noChangeAspect="1" noChangeArrowheads="1"/>
          </p:cNvPicPr>
          <p:nvPr/>
        </p:nvPicPr>
        <p:blipFill>
          <a:blip r:embed="rId2" cstate="print"/>
          <a:srcRect/>
          <a:stretch>
            <a:fillRect/>
          </a:stretch>
        </p:blipFill>
        <p:spPr bwMode="auto">
          <a:xfrm>
            <a:off x="228600" y="762000"/>
            <a:ext cx="2499868" cy="373380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762000"/>
            <a:ext cx="8229600" cy="4449763"/>
          </a:xfrm>
        </p:spPr>
        <p:txBody>
          <a:bodyPr>
            <a:normAutofit fontScale="85000" lnSpcReduction="20000"/>
          </a:bodyPr>
          <a:lstStyle/>
          <a:p>
            <a:pPr>
              <a:buNone/>
            </a:pPr>
            <a:r>
              <a:rPr lang="en-US" sz="4700" dirty="0" smtClean="0">
                <a:latin typeface="Impact" pitchFamily="34" charset="0"/>
              </a:rPr>
              <a:t>Praise:</a:t>
            </a:r>
            <a:r>
              <a:rPr lang="en-US" dirty="0" smtClean="0"/>
              <a:t/>
            </a:r>
            <a:br>
              <a:rPr lang="en-US" dirty="0" smtClean="0"/>
            </a:br>
            <a:endParaRPr lang="en-US" dirty="0" smtClean="0"/>
          </a:p>
          <a:p>
            <a:r>
              <a:rPr lang="en-US" dirty="0" smtClean="0"/>
              <a:t>Praise is a reward given for a completed achievement.</a:t>
            </a:r>
            <a:br>
              <a:rPr lang="en-US" dirty="0" smtClean="0"/>
            </a:br>
            <a:endParaRPr lang="en-US" dirty="0" smtClean="0"/>
          </a:p>
          <a:p>
            <a:r>
              <a:rPr lang="en-US" dirty="0" smtClean="0"/>
              <a:t>Praise tells students they have satisfied the demands of others.</a:t>
            </a:r>
            <a:br>
              <a:rPr lang="en-US" dirty="0" smtClean="0"/>
            </a:br>
            <a:endParaRPr lang="en-US" dirty="0" smtClean="0"/>
          </a:p>
          <a:p>
            <a:r>
              <a:rPr lang="en-US" dirty="0" smtClean="0"/>
              <a:t>Praise is patronizing. The person who praises has a superior position.</a:t>
            </a:r>
            <a:br>
              <a:rPr lang="en-US" dirty="0" smtClean="0"/>
            </a:br>
            <a:endParaRPr lang="en-US" dirty="0" smtClean="0"/>
          </a:p>
          <a:p>
            <a:r>
              <a:rPr lang="en-US" dirty="0" smtClean="0"/>
              <a:t>Praise stimulates competition.</a:t>
            </a:r>
            <a:br>
              <a:rPr lang="en-US" dirty="0" smtClean="0"/>
            </a:br>
            <a:endParaRPr lang="en-US" dirty="0" smtClean="0"/>
          </a:p>
          <a:p>
            <a:r>
              <a:rPr lang="en-US" dirty="0" smtClean="0"/>
              <a:t>Praise stimulates selfishness.</a:t>
            </a:r>
            <a:endParaRPr lang="en-US" dirty="0"/>
          </a:p>
        </p:txBody>
      </p:sp>
      <p:pic>
        <p:nvPicPr>
          <p:cNvPr id="4099" name="Picture 3" descr="C:\Documents and Settings\dtarlini\Local Settings\Temporary Internet Files\Content.IE5\8LAF056V\MC900250665[1].wmf"/>
          <p:cNvPicPr>
            <a:picLocks noChangeAspect="1" noChangeArrowheads="1"/>
          </p:cNvPicPr>
          <p:nvPr/>
        </p:nvPicPr>
        <p:blipFill>
          <a:blip r:embed="rId2" cstate="print"/>
          <a:srcRect/>
          <a:stretch>
            <a:fillRect/>
          </a:stretch>
        </p:blipFill>
        <p:spPr bwMode="auto">
          <a:xfrm>
            <a:off x="5791200" y="3962400"/>
            <a:ext cx="2633804" cy="2472976"/>
          </a:xfrm>
          <a:prstGeom prst="rect">
            <a:avLst/>
          </a:prstGeom>
          <a:noFill/>
        </p:spPr>
      </p:pic>
      <p:pic>
        <p:nvPicPr>
          <p:cNvPr id="4100" name="Picture 4" descr="C:\Documents and Settings\dtarlini\Local Settings\Temporary Internet Files\Content.IE5\4XI3K9U3\MC900413648[1].wmf"/>
          <p:cNvPicPr>
            <a:picLocks noChangeAspect="1" noChangeArrowheads="1"/>
          </p:cNvPicPr>
          <p:nvPr/>
        </p:nvPicPr>
        <p:blipFill>
          <a:blip r:embed="rId3" cstate="print"/>
          <a:srcRect/>
          <a:stretch>
            <a:fillRect/>
          </a:stretch>
        </p:blipFill>
        <p:spPr bwMode="auto">
          <a:xfrm>
            <a:off x="2590800" y="304800"/>
            <a:ext cx="1173386" cy="106680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3400" y="838200"/>
            <a:ext cx="8153400" cy="5169091"/>
          </a:xfrm>
        </p:spPr>
        <p:txBody>
          <a:bodyPr>
            <a:normAutofit fontScale="92500" lnSpcReduction="10000"/>
          </a:bodyPr>
          <a:lstStyle/>
          <a:p>
            <a:pPr>
              <a:buNone/>
            </a:pPr>
            <a:r>
              <a:rPr lang="en-US" sz="4000" dirty="0" smtClean="0">
                <a:latin typeface="Impact" pitchFamily="34" charset="0"/>
              </a:rPr>
              <a:t>Encouragement…</a:t>
            </a:r>
          </a:p>
          <a:p>
            <a:pPr>
              <a:buNone/>
            </a:pPr>
            <a:r>
              <a:rPr lang="en-US" dirty="0" smtClean="0"/>
              <a:t/>
            </a:r>
            <a:br>
              <a:rPr lang="en-US" dirty="0" smtClean="0"/>
            </a:br>
            <a:r>
              <a:rPr lang="en-US" dirty="0" smtClean="0"/>
              <a:t> Encouragement is a acknowledgement of an effort.</a:t>
            </a:r>
            <a:br>
              <a:rPr lang="en-US" dirty="0" smtClean="0"/>
            </a:br>
            <a:endParaRPr lang="en-US" dirty="0" smtClean="0"/>
          </a:p>
          <a:p>
            <a:pPr>
              <a:buNone/>
            </a:pPr>
            <a:r>
              <a:rPr lang="en-US" dirty="0" smtClean="0"/>
              <a:t>	Encouragement helps students evaluate their own performance.</a:t>
            </a:r>
            <a:br>
              <a:rPr lang="en-US" dirty="0" smtClean="0"/>
            </a:br>
            <a:endParaRPr lang="en-US" dirty="0" smtClean="0"/>
          </a:p>
          <a:p>
            <a:pPr>
              <a:buNone/>
            </a:pPr>
            <a:r>
              <a:rPr lang="en-US" dirty="0" smtClean="0"/>
              <a:t>	Encouragement is a message between equals.</a:t>
            </a:r>
            <a:br>
              <a:rPr lang="en-US" dirty="0" smtClean="0"/>
            </a:br>
            <a:endParaRPr lang="en-US" dirty="0" smtClean="0"/>
          </a:p>
          <a:p>
            <a:pPr>
              <a:buNone/>
            </a:pPr>
            <a:r>
              <a:rPr lang="en-US" dirty="0" smtClean="0"/>
              <a:t>	Encouragement stimulates cooperation.</a:t>
            </a:r>
            <a:br>
              <a:rPr lang="en-US" dirty="0" smtClean="0"/>
            </a:br>
            <a:endParaRPr lang="en-US" dirty="0" smtClean="0"/>
          </a:p>
          <a:p>
            <a:pPr>
              <a:buNone/>
            </a:pPr>
            <a:r>
              <a:rPr lang="en-US" dirty="0" smtClean="0"/>
              <a:t> 	Encouragement stimulates helpfulness.</a:t>
            </a:r>
            <a:endParaRPr lang="en-US" dirty="0"/>
          </a:p>
        </p:txBody>
      </p:sp>
      <p:pic>
        <p:nvPicPr>
          <p:cNvPr id="1026" name="Picture 2" descr="C:\Documents and Settings\dtarlini\Local Settings\Temporary Internet Files\Content.IE5\0HIZKTQJ\MP900439475[1].jpg"/>
          <p:cNvPicPr>
            <a:picLocks noChangeAspect="1" noChangeArrowheads="1"/>
          </p:cNvPicPr>
          <p:nvPr/>
        </p:nvPicPr>
        <p:blipFill>
          <a:blip r:embed="rId2" cstate="print"/>
          <a:srcRect/>
          <a:stretch>
            <a:fillRect/>
          </a:stretch>
        </p:blipFill>
        <p:spPr bwMode="auto">
          <a:xfrm>
            <a:off x="4572000" y="152400"/>
            <a:ext cx="2282739" cy="152400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685800"/>
            <a:ext cx="8229600" cy="5321491"/>
          </a:xfrm>
        </p:spPr>
        <p:txBody>
          <a:bodyPr>
            <a:normAutofit fontScale="77500" lnSpcReduction="20000"/>
          </a:bodyPr>
          <a:lstStyle/>
          <a:p>
            <a:pPr>
              <a:buNone/>
            </a:pPr>
            <a:r>
              <a:rPr lang="en-US" sz="5200" b="1" dirty="0" smtClean="0">
                <a:latin typeface="Impact" pitchFamily="34" charset="0"/>
              </a:rPr>
              <a:t>Teachers should…</a:t>
            </a:r>
          </a:p>
          <a:p>
            <a:pPr>
              <a:buNone/>
            </a:pPr>
            <a:endParaRPr lang="en-US" sz="5200" dirty="0" smtClean="0">
              <a:latin typeface="Impact" pitchFamily="34" charset="0"/>
            </a:endParaRPr>
          </a:p>
          <a:p>
            <a:r>
              <a:rPr lang="en-US" dirty="0" smtClean="0"/>
              <a:t>Give clear-cut directions for the actions expected of students. Wait until you have the attention of all class members before giving directions.</a:t>
            </a:r>
          </a:p>
          <a:p>
            <a:r>
              <a:rPr lang="en-US" dirty="0" smtClean="0"/>
              <a:t>Establish a relationship with each individual based on trust and mutual respect.</a:t>
            </a:r>
          </a:p>
          <a:p>
            <a:r>
              <a:rPr lang="en-US" dirty="0" smtClean="0"/>
              <a:t>Use logical consequences instead of traditional punishment. The consequence must bear a direct relationship to the behavior and must be understood by the students.</a:t>
            </a:r>
          </a:p>
          <a:p>
            <a:r>
              <a:rPr lang="en-US" dirty="0" smtClean="0"/>
              <a:t>See each behavior in its proper perspective. In this way, you will avoid making serious issues out of trivial incidents.</a:t>
            </a:r>
          </a:p>
          <a:p>
            <a:r>
              <a:rPr lang="en-US" dirty="0" smtClean="0"/>
              <a:t>Let students assume greater responsibility for their own behavior and learning.</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52400"/>
            <a:ext cx="8305800" cy="5626291"/>
          </a:xfrm>
        </p:spPr>
        <p:txBody>
          <a:bodyPr>
            <a:normAutofit fontScale="77500" lnSpcReduction="20000"/>
          </a:bodyPr>
          <a:lstStyle/>
          <a:p>
            <a:pPr>
              <a:buNone/>
            </a:pPr>
            <a:r>
              <a:rPr lang="en-US" sz="5200" b="1" dirty="0" smtClean="0">
                <a:latin typeface="Impact" pitchFamily="34" charset="0"/>
              </a:rPr>
              <a:t>Teachers should not…</a:t>
            </a:r>
          </a:p>
          <a:p>
            <a:pPr>
              <a:buNone/>
            </a:pPr>
            <a:endParaRPr lang="en-US" sz="5200" dirty="0" smtClean="0">
              <a:latin typeface="Impact" pitchFamily="34" charset="0"/>
            </a:endParaRPr>
          </a:p>
          <a:p>
            <a:r>
              <a:rPr lang="en-US" dirty="0" smtClean="0"/>
              <a:t>Nag and scold as this is likely to strengthen a student's regrettable concept on how to get attention.</a:t>
            </a:r>
          </a:p>
          <a:p>
            <a:r>
              <a:rPr lang="en-US" dirty="0" smtClean="0"/>
              <a:t>Work to obtain a promise from a student. Most students will promise to change in order to free themselves from an uncomfortable situation. Requiring a student to give you a promise is a sheer waste of time.</a:t>
            </a:r>
          </a:p>
          <a:p>
            <a:r>
              <a:rPr lang="en-US" dirty="0" smtClean="0"/>
              <a:t>Find fault with students. It may hurt their self-esteem and discourage them.</a:t>
            </a:r>
          </a:p>
          <a:p>
            <a:r>
              <a:rPr lang="en-US" dirty="0" smtClean="0"/>
              <a:t>Adopt double standards - we are all familiar with these.</a:t>
            </a:r>
          </a:p>
          <a:p>
            <a:r>
              <a:rPr lang="en-US" dirty="0" smtClean="0"/>
              <a:t>Use threats as a method to discipline students. Although some students may become intimidated and conform for the moment, threats have no lasting value. They do not lead to a change in a student's basic attitude. </a:t>
            </a:r>
            <a:endParaRPr lang="en-US" dirty="0" smtClean="0"/>
          </a:p>
          <a:p>
            <a:pPr>
              <a:buNone/>
            </a:pPr>
            <a:endParaRPr lang="en-US" dirty="0" smtClean="0"/>
          </a:p>
          <a:p>
            <a:pPr>
              <a:buNone/>
            </a:pPr>
            <a:r>
              <a:rPr lang="en-US" dirty="0" smtClean="0"/>
              <a:t>“Perfection </a:t>
            </a:r>
            <a:r>
              <a:rPr lang="en-US" dirty="0" smtClean="0"/>
              <a:t>never exists in reality, but only in our dreams</a:t>
            </a:r>
            <a:r>
              <a:rPr lang="en-US" dirty="0" smtClean="0"/>
              <a:t>.”</a:t>
            </a:r>
            <a:endParaRPr lang="en-US" dirty="0" smtClean="0"/>
          </a:p>
          <a:p>
            <a:endParaRPr lang="en-US" dirty="0"/>
          </a:p>
        </p:txBody>
      </p:sp>
      <p:pic>
        <p:nvPicPr>
          <p:cNvPr id="2050" name="Picture 2" descr="C:\Documents and Settings\dtarlini\Local Settings\Temporary Internet Files\Content.IE5\4XI3K9U3\MP900439480[1].jpg"/>
          <p:cNvPicPr>
            <a:picLocks noChangeAspect="1" noChangeArrowheads="1"/>
          </p:cNvPicPr>
          <p:nvPr/>
        </p:nvPicPr>
        <p:blipFill>
          <a:blip r:embed="rId2" cstate="print"/>
          <a:srcRect/>
          <a:stretch>
            <a:fillRect/>
          </a:stretch>
        </p:blipFill>
        <p:spPr bwMode="auto">
          <a:xfrm>
            <a:off x="6553200" y="152400"/>
            <a:ext cx="2129544" cy="1600200"/>
          </a:xfrm>
          <a:prstGeom prst="rect">
            <a:avLst/>
          </a:prstGeom>
          <a:noFill/>
        </p:spPr>
      </p:pic>
      <p:pic>
        <p:nvPicPr>
          <p:cNvPr id="2051" name="Picture 3" descr="C:\Documents and Settings\dtarlini\Local Settings\Temporary Internet Files\Content.IE5\4XI3K9U3\MC900445730[1].wmf"/>
          <p:cNvPicPr>
            <a:picLocks noChangeAspect="1" noChangeArrowheads="1"/>
          </p:cNvPicPr>
          <p:nvPr/>
        </p:nvPicPr>
        <p:blipFill>
          <a:blip r:embed="rId3" cstate="print"/>
          <a:srcRect/>
          <a:stretch>
            <a:fillRect/>
          </a:stretch>
        </p:blipFill>
        <p:spPr bwMode="auto">
          <a:xfrm>
            <a:off x="7696200" y="3810000"/>
            <a:ext cx="1295773" cy="2763414"/>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457200"/>
            <a:ext cx="8458200" cy="5550091"/>
          </a:xfrm>
        </p:spPr>
        <p:txBody>
          <a:bodyPr>
            <a:normAutofit/>
          </a:bodyPr>
          <a:lstStyle/>
          <a:p>
            <a:r>
              <a:rPr lang="en-US" dirty="0" smtClean="0">
                <a:latin typeface="Times New Roman" pitchFamily="18" charset="0"/>
              </a:rPr>
              <a:t>Rudolf </a:t>
            </a:r>
            <a:r>
              <a:rPr lang="en-US" dirty="0" err="1" smtClean="0">
                <a:latin typeface="Times New Roman" pitchFamily="18" charset="0"/>
              </a:rPr>
              <a:t>Dreikurs</a:t>
            </a:r>
            <a:r>
              <a:rPr lang="en-US" dirty="0" smtClean="0">
                <a:latin typeface="Times New Roman" pitchFamily="18" charset="0"/>
              </a:rPr>
              <a:t> (February 8, 1897, Vienna – May 25, 1972, Chicago) was an American psychiatrist and educator who developed psychologist Alfred Adler’s system of individual psychology into a pragmatic method for understanding the purposes of reprehensible behavior in children and for stimulating cooperative behavior without punishment or reward.</a:t>
            </a:r>
          </a:p>
          <a:p>
            <a:endParaRPr lang="en-US" dirty="0" smtClean="0">
              <a:latin typeface="Times New Roman" pitchFamily="18" charset="0"/>
            </a:endParaRPr>
          </a:p>
          <a:p>
            <a:endParaRPr lang="en-US" dirty="0" smtClean="0">
              <a:latin typeface="Times New Roman" pitchFamily="18" charset="0"/>
            </a:endParaRPr>
          </a:p>
          <a:p>
            <a:endParaRPr lang="en-US" dirty="0" smtClean="0">
              <a:latin typeface="Times New Roman" pitchFamily="18" charset="0"/>
            </a:endParaRPr>
          </a:p>
          <a:p>
            <a:endParaRPr lang="en-US" dirty="0"/>
          </a:p>
        </p:txBody>
      </p:sp>
      <p:pic>
        <p:nvPicPr>
          <p:cNvPr id="7170" name="Picture 2" descr="C:\Documents and Settings\dtarlini\Local Settings\Temporary Internet Files\Content.IE5\4XI3K9U3\MP900439478[1].jpg"/>
          <p:cNvPicPr>
            <a:picLocks noChangeAspect="1" noChangeArrowheads="1"/>
          </p:cNvPicPr>
          <p:nvPr/>
        </p:nvPicPr>
        <p:blipFill>
          <a:blip r:embed="rId2" cstate="print"/>
          <a:srcRect/>
          <a:stretch>
            <a:fillRect/>
          </a:stretch>
        </p:blipFill>
        <p:spPr bwMode="auto">
          <a:xfrm>
            <a:off x="3581400" y="3733800"/>
            <a:ext cx="3962400" cy="2645373"/>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762000"/>
            <a:ext cx="8229600" cy="4525963"/>
          </a:xfrm>
        </p:spPr>
        <p:txBody>
          <a:bodyPr>
            <a:normAutofit fontScale="92500" lnSpcReduction="10000"/>
          </a:bodyPr>
          <a:lstStyle/>
          <a:p>
            <a:pPr>
              <a:buNone/>
            </a:pPr>
            <a:r>
              <a:rPr lang="en-US" sz="4300" dirty="0" smtClean="0">
                <a:latin typeface="Impact" pitchFamily="34" charset="0"/>
              </a:rPr>
              <a:t>CONTRIBUTIONS…</a:t>
            </a:r>
          </a:p>
          <a:p>
            <a:r>
              <a:rPr lang="en-US" sz="2500" dirty="0" smtClean="0">
                <a:latin typeface="Times New Roman" pitchFamily="18" charset="0"/>
              </a:rPr>
              <a:t>In 1952, </a:t>
            </a:r>
            <a:r>
              <a:rPr lang="en-US" sz="2500" dirty="0" err="1" smtClean="0">
                <a:latin typeface="Times New Roman" pitchFamily="18" charset="0"/>
              </a:rPr>
              <a:t>Dreikurs</a:t>
            </a:r>
            <a:r>
              <a:rPr lang="en-US" sz="2500" dirty="0" smtClean="0">
                <a:latin typeface="Times New Roman" pitchFamily="18" charset="0"/>
              </a:rPr>
              <a:t> organized a group of followers of </a:t>
            </a:r>
            <a:r>
              <a:rPr lang="en-US" sz="2500" dirty="0" err="1" smtClean="0">
                <a:latin typeface="Times New Roman" pitchFamily="18" charset="0"/>
              </a:rPr>
              <a:t>Adlerian</a:t>
            </a:r>
            <a:r>
              <a:rPr lang="en-US" sz="2500" dirty="0" smtClean="0">
                <a:latin typeface="Times New Roman" pitchFamily="18" charset="0"/>
              </a:rPr>
              <a:t> Psychology to found the North American Society of </a:t>
            </a:r>
            <a:r>
              <a:rPr lang="en-US" sz="2500" dirty="0" err="1" smtClean="0">
                <a:latin typeface="Times New Roman" pitchFamily="18" charset="0"/>
              </a:rPr>
              <a:t>Adlerian</a:t>
            </a:r>
            <a:r>
              <a:rPr lang="en-US" sz="2500" dirty="0" smtClean="0">
                <a:latin typeface="Times New Roman" pitchFamily="18" charset="0"/>
              </a:rPr>
              <a:t> Psychology.. He was an active leader in the organization until his death.</a:t>
            </a:r>
          </a:p>
          <a:p>
            <a:pPr marL="365760" lvl="2" indent="-256032">
              <a:spcBef>
                <a:spcPts val="400"/>
              </a:spcBef>
              <a:buClr>
                <a:schemeClr val="accent1"/>
              </a:buClr>
              <a:buSzPct val="68000"/>
              <a:buFont typeface="Wingdings 3"/>
              <a:buChar char=""/>
            </a:pPr>
            <a:r>
              <a:rPr lang="en-US" sz="2500" dirty="0" smtClean="0">
                <a:latin typeface="Times New Roman" pitchFamily="18" charset="0"/>
              </a:rPr>
              <a:t>He suggested that human misbehavior is the result of feeling a lack of belonging to one's social group. When this happens the child acts from one of four "mistaken goals": undue attention, power, revenge or avoidance (inadequacy).His overall goal was that students would learn to cooperate reasonably without being penalized or rewarded because they would feel that they are valuable contributors to the classroom.</a:t>
            </a:r>
          </a:p>
          <a:p>
            <a:endParaRPr lang="en-US" dirty="0" smtClean="0"/>
          </a:p>
          <a:p>
            <a:endParaRPr lang="en-US" dirty="0"/>
          </a:p>
        </p:txBody>
      </p:sp>
      <p:pic>
        <p:nvPicPr>
          <p:cNvPr id="8194" name="Picture 2" descr="C:\Documents and Settings\dtarlini\Local Settings\Temporary Internet Files\Content.IE5\0HIZKTQJ\MP900439403[1].jpg"/>
          <p:cNvPicPr>
            <a:picLocks noChangeAspect="1" noChangeArrowheads="1"/>
          </p:cNvPicPr>
          <p:nvPr/>
        </p:nvPicPr>
        <p:blipFill>
          <a:blip r:embed="rId2" cstate="print"/>
          <a:srcRect/>
          <a:stretch>
            <a:fillRect/>
          </a:stretch>
        </p:blipFill>
        <p:spPr bwMode="auto">
          <a:xfrm>
            <a:off x="5486400" y="4724400"/>
            <a:ext cx="2895600" cy="1933158"/>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143000"/>
            <a:ext cx="8458200" cy="4559491"/>
          </a:xfrm>
        </p:spPr>
        <p:txBody>
          <a:bodyPr>
            <a:normAutofit lnSpcReduction="10000"/>
          </a:bodyPr>
          <a:lstStyle/>
          <a:p>
            <a:r>
              <a:rPr lang="en-US" dirty="0" smtClean="0"/>
              <a:t>believed that discipline is based on mutual respect, which motivates students to behave constructively because of their high sense of social interest.  </a:t>
            </a:r>
            <a:r>
              <a:rPr lang="en-US" dirty="0" err="1" smtClean="0"/>
              <a:t>Dreikurs</a:t>
            </a:r>
            <a:r>
              <a:rPr lang="en-US" dirty="0" smtClean="0"/>
              <a:t> believed that all humans have a primary need to belong and feel part of a group.  </a:t>
            </a:r>
            <a:r>
              <a:rPr lang="en-US" dirty="0" err="1" smtClean="0"/>
              <a:t>Dreikurs</a:t>
            </a:r>
            <a:r>
              <a:rPr lang="en-US" dirty="0" smtClean="0"/>
              <a:t> also believed that all students desire to feel they have value and to feel they can contribute to the classroom.  </a:t>
            </a:r>
            <a:r>
              <a:rPr lang="en-US" dirty="0" err="1" smtClean="0"/>
              <a:t>Dreikurs</a:t>
            </a:r>
            <a:r>
              <a:rPr lang="en-US" dirty="0" smtClean="0"/>
              <a:t> called this need to belong the genuine goal of human social behavior.  </a:t>
            </a:r>
          </a:p>
          <a:p>
            <a:pPr>
              <a:buNone/>
            </a:pPr>
            <a:r>
              <a:rPr lang="en-US" dirty="0" smtClean="0"/>
              <a:t>	</a:t>
            </a:r>
          </a:p>
          <a:p>
            <a:endParaRPr lang="en-US" dirty="0"/>
          </a:p>
        </p:txBody>
      </p:sp>
      <p:sp>
        <p:nvSpPr>
          <p:cNvPr id="3" name="Title 2"/>
          <p:cNvSpPr>
            <a:spLocks noGrp="1"/>
          </p:cNvSpPr>
          <p:nvPr>
            <p:ph type="title"/>
          </p:nvPr>
        </p:nvSpPr>
        <p:spPr/>
        <p:txBody>
          <a:bodyPr>
            <a:normAutofit/>
          </a:bodyPr>
          <a:lstStyle/>
          <a:p>
            <a:r>
              <a:rPr lang="en-US" sz="4200" dirty="0" smtClean="0">
                <a:solidFill>
                  <a:schemeClr val="tx1"/>
                </a:solidFill>
                <a:latin typeface="Impact" pitchFamily="34" charset="0"/>
              </a:rPr>
              <a:t>What </a:t>
            </a:r>
            <a:r>
              <a:rPr lang="en-US" sz="4200" dirty="0" err="1" smtClean="0">
                <a:solidFill>
                  <a:schemeClr val="tx1"/>
                </a:solidFill>
                <a:latin typeface="Impact" pitchFamily="34" charset="0"/>
              </a:rPr>
              <a:t>Driekurs</a:t>
            </a:r>
            <a:r>
              <a:rPr lang="en-US" sz="4200" dirty="0" smtClean="0">
                <a:solidFill>
                  <a:schemeClr val="tx1"/>
                </a:solidFill>
                <a:latin typeface="Impact" pitchFamily="34" charset="0"/>
              </a:rPr>
              <a:t> believed in…</a:t>
            </a:r>
            <a:endParaRPr lang="en-US" sz="4200" dirty="0">
              <a:solidFill>
                <a:schemeClr val="tx1"/>
              </a:solidFill>
              <a:latin typeface="Impact" pitchFamily="34" charset="0"/>
            </a:endParaRPr>
          </a:p>
        </p:txBody>
      </p:sp>
      <p:pic>
        <p:nvPicPr>
          <p:cNvPr id="5123" name="Picture 3" descr="C:\Documents and Settings\dtarlini\Local Settings\Temporary Internet Files\Content.IE5\8TQN85A3\MP900439455[1].jpg"/>
          <p:cNvPicPr>
            <a:picLocks noChangeAspect="1" noChangeArrowheads="1"/>
          </p:cNvPicPr>
          <p:nvPr/>
        </p:nvPicPr>
        <p:blipFill>
          <a:blip r:embed="rId2" cstate="print"/>
          <a:srcRect/>
          <a:stretch>
            <a:fillRect/>
          </a:stretch>
        </p:blipFill>
        <p:spPr bwMode="auto">
          <a:xfrm>
            <a:off x="7620000" y="4876800"/>
            <a:ext cx="1295400" cy="1789697"/>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US" dirty="0" err="1" smtClean="0"/>
              <a:t>Dreikurs</a:t>
            </a:r>
            <a:r>
              <a:rPr lang="en-US" dirty="0" smtClean="0"/>
              <a:t> believed that when students are not able to gain their genuine goal of belonging they turn to a series of mistaken goals.  Mistaken goals are defined as attention, power, revenge and inadequacy.  This is when students misbehave. The mistaken goals are listed in order of difficulty to treat. If the student fails to achieve the amount of recognition they desire, then, they travel into the next stage. Students, whom do not have a sense of belonging, attempt to gain attention from peers and the teacher.  When students are not satisfied with their attempt at gaining attention, they often seek power by refusing to do what a teacher asks.  When student’s attempts at seeking power fail, they may seek revenge through behaviors such as defacing property, cheating or spreading lies.  When all else fails students may display inadequacy by withdrawing and refusing to participate in classroom activities.</a:t>
            </a:r>
            <a:endParaRPr lang="en-US" dirty="0"/>
          </a:p>
        </p:txBody>
      </p:sp>
      <p:sp>
        <p:nvSpPr>
          <p:cNvPr id="3" name="Title 2"/>
          <p:cNvSpPr>
            <a:spLocks noGrp="1"/>
          </p:cNvSpPr>
          <p:nvPr>
            <p:ph type="title"/>
          </p:nvPr>
        </p:nvSpPr>
        <p:spPr/>
        <p:txBody>
          <a:bodyPr/>
          <a:lstStyle/>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Only a few people investigate the conditions present in particular situations. We make assumptions and believe that these assumptions are true. Human beings all have a need to belong and be accepted. When a student is unsuccessful in obtaining acceptance, a pattern of misbehavior begins. All misbehavior is the result of a child’s mistaken assumption about how to find a place and gain status. </a:t>
            </a:r>
            <a:endParaRPr lang="en-US" dirty="0"/>
          </a:p>
        </p:txBody>
      </p:sp>
      <p:sp>
        <p:nvSpPr>
          <p:cNvPr id="3" name="Title 2"/>
          <p:cNvSpPr>
            <a:spLocks noGrp="1"/>
          </p:cNvSpPr>
          <p:nvPr>
            <p:ph type="title"/>
          </p:nvPr>
        </p:nvSpPr>
        <p:spPr/>
        <p:txBody>
          <a:bodyPr>
            <a:normAutofit fontScale="90000"/>
          </a:bodyPr>
          <a:lstStyle/>
          <a:p>
            <a:r>
              <a:rPr lang="en-US" b="0" dirty="0" smtClean="0">
                <a:solidFill>
                  <a:schemeClr val="tx1"/>
                </a:solidFill>
                <a:latin typeface="Impact" pitchFamily="34" charset="0"/>
              </a:rPr>
              <a:t>THE SOCIAL DISCIPLINE MODEL… </a:t>
            </a:r>
            <a:r>
              <a:rPr lang="en-US" dirty="0" smtClean="0"/>
              <a:t/>
            </a:r>
            <a:br>
              <a:rPr lang="en-US" dirty="0" smtClean="0"/>
            </a:b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t>Attention getting</a:t>
            </a:r>
          </a:p>
          <a:p>
            <a:endParaRPr lang="en-US" b="1" dirty="0" smtClean="0"/>
          </a:p>
          <a:p>
            <a:r>
              <a:rPr lang="en-US" b="1" dirty="0" smtClean="0"/>
              <a:t>Power and control</a:t>
            </a:r>
          </a:p>
          <a:p>
            <a:endParaRPr lang="en-US" b="1" dirty="0" smtClean="0"/>
          </a:p>
          <a:p>
            <a:r>
              <a:rPr lang="en-US" b="1" dirty="0" smtClean="0"/>
              <a:t>Revenge</a:t>
            </a:r>
          </a:p>
          <a:p>
            <a:pPr>
              <a:buNone/>
            </a:pPr>
            <a:endParaRPr lang="en-US" b="1" dirty="0" smtClean="0"/>
          </a:p>
          <a:p>
            <a:r>
              <a:rPr lang="en-US" b="1" dirty="0" smtClean="0"/>
              <a:t>Helplessness or inadequacy</a:t>
            </a:r>
          </a:p>
          <a:p>
            <a:endParaRPr lang="en-US" dirty="0"/>
          </a:p>
        </p:txBody>
      </p:sp>
      <p:sp>
        <p:nvSpPr>
          <p:cNvPr id="3" name="Title 2"/>
          <p:cNvSpPr>
            <a:spLocks noGrp="1"/>
          </p:cNvSpPr>
          <p:nvPr>
            <p:ph type="title"/>
          </p:nvPr>
        </p:nvSpPr>
        <p:spPr/>
        <p:txBody>
          <a:bodyPr/>
          <a:lstStyle/>
          <a:p>
            <a:r>
              <a:rPr lang="en-US" dirty="0" smtClean="0">
                <a:solidFill>
                  <a:schemeClr val="tx1"/>
                </a:solidFill>
                <a:latin typeface="Impact" pitchFamily="34" charset="0"/>
              </a:rPr>
              <a:t>FOUR TYPES OF GOALS…</a:t>
            </a:r>
            <a:endParaRPr lang="en-US" dirty="0">
              <a:solidFill>
                <a:schemeClr val="tx1"/>
              </a:solidFill>
              <a:latin typeface="Impact" pitchFamily="34" charset="0"/>
            </a:endParaRPr>
          </a:p>
        </p:txBody>
      </p:sp>
      <p:pic>
        <p:nvPicPr>
          <p:cNvPr id="3074" name="Picture 2" descr="C:\Documents and Settings\dtarlini\Local Settings\Temporary Internet Files\Content.IE5\8LAF056V\MP900399955[1].jpg"/>
          <p:cNvPicPr>
            <a:picLocks noChangeAspect="1" noChangeArrowheads="1"/>
          </p:cNvPicPr>
          <p:nvPr/>
        </p:nvPicPr>
        <p:blipFill>
          <a:blip r:embed="rId2" cstate="print"/>
          <a:srcRect/>
          <a:stretch>
            <a:fillRect/>
          </a:stretch>
        </p:blipFill>
        <p:spPr bwMode="auto">
          <a:xfrm>
            <a:off x="4724400" y="1447800"/>
            <a:ext cx="3901440" cy="2599944"/>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If the teacher feels annoyed, then the child’s goal is attention getting. </a:t>
            </a:r>
          </a:p>
          <a:p>
            <a:endParaRPr lang="en-US" dirty="0" smtClean="0"/>
          </a:p>
          <a:p>
            <a:r>
              <a:rPr lang="en-US" dirty="0" smtClean="0"/>
              <a:t> If the teacher feels beaten or intimidated, then the child’s goal is power. </a:t>
            </a:r>
          </a:p>
          <a:p>
            <a:endParaRPr lang="en-US" dirty="0" smtClean="0"/>
          </a:p>
          <a:p>
            <a:r>
              <a:rPr lang="en-US" dirty="0" smtClean="0"/>
              <a:t> If the teacher feels hurt, then the child’s goal is revenge. </a:t>
            </a:r>
          </a:p>
          <a:p>
            <a:endParaRPr lang="en-US" dirty="0" smtClean="0"/>
          </a:p>
          <a:p>
            <a:r>
              <a:rPr lang="en-US" dirty="0" smtClean="0"/>
              <a:t> If the teacher feels incapable, then the child’s goal is helplessness. </a:t>
            </a:r>
            <a:br>
              <a:rPr lang="en-US" dirty="0" smtClean="0"/>
            </a:br>
            <a:endParaRPr lang="en-US" dirty="0" smtClean="0"/>
          </a:p>
          <a:p>
            <a:endParaRPr lang="en-US" dirty="0"/>
          </a:p>
        </p:txBody>
      </p:sp>
      <p:sp>
        <p:nvSpPr>
          <p:cNvPr id="3" name="Title 2"/>
          <p:cNvSpPr>
            <a:spLocks noGrp="1"/>
          </p:cNvSpPr>
          <p:nvPr>
            <p:ph type="title"/>
          </p:nvPr>
        </p:nvSpPr>
        <p:spPr/>
        <p:txBody>
          <a:bodyPr/>
          <a:lstStyle/>
          <a:p>
            <a:r>
              <a:rPr lang="en-US" cap="small" dirty="0" smtClean="0">
                <a:latin typeface="Impact" pitchFamily="34" charset="0"/>
              </a:rPr>
              <a:t>WEAKNESS’S of this MODEL…</a:t>
            </a:r>
            <a:endParaRPr lang="en-US" cap="small" dirty="0">
              <a:latin typeface="Impact"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43000"/>
            <a:ext cx="8229600" cy="4525963"/>
          </a:xfrm>
        </p:spPr>
        <p:txBody>
          <a:bodyPr>
            <a:normAutofit fontScale="92500" lnSpcReduction="10000"/>
          </a:bodyPr>
          <a:lstStyle/>
          <a:p>
            <a:pPr>
              <a:buNone/>
            </a:pPr>
            <a:r>
              <a:rPr lang="en-US" sz="4300" dirty="0" smtClean="0">
                <a:latin typeface="Impact" pitchFamily="34" charset="0"/>
              </a:rPr>
              <a:t>STRENGTHS…</a:t>
            </a:r>
            <a:endParaRPr lang="en-US" sz="4300" dirty="0" smtClean="0">
              <a:latin typeface="Impact" pitchFamily="34" charset="0"/>
            </a:endParaRPr>
          </a:p>
          <a:p>
            <a:endParaRPr lang="en-US" dirty="0" smtClean="0"/>
          </a:p>
          <a:p>
            <a:r>
              <a:rPr lang="en-US" dirty="0" err="1" smtClean="0"/>
              <a:t>Dreikurs</a:t>
            </a:r>
            <a:r>
              <a:rPr lang="en-US" dirty="0" smtClean="0"/>
              <a:t> </a:t>
            </a:r>
            <a:r>
              <a:rPr lang="en-US" dirty="0" smtClean="0"/>
              <a:t>did not believe in the use of punishment, reinforcement or praise. Instead, he believes that natural/logical consequences and the process of encouragement are the most useful techniques for preventing discipline problems. Praise vs. Encouragement According to </a:t>
            </a:r>
            <a:r>
              <a:rPr lang="en-US" dirty="0" err="1" smtClean="0"/>
              <a:t>Dreikurs</a:t>
            </a:r>
            <a:r>
              <a:rPr lang="en-US" dirty="0" smtClean="0"/>
              <a:t>, encouragement is more important than any other aspect of child raising because a misbehaving child is a discouraged child.</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39</TotalTime>
  <Words>788</Words>
  <Application>Microsoft Office PowerPoint</Application>
  <PresentationFormat>On-screen Show (4:3)</PresentationFormat>
  <Paragraphs>60</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Concourse</vt:lpstr>
      <vt:lpstr>RUDOLF DREIKURS   by: Danielle Tarlini</vt:lpstr>
      <vt:lpstr>Slide 2</vt:lpstr>
      <vt:lpstr>Slide 3</vt:lpstr>
      <vt:lpstr>What Driekurs believed in…</vt:lpstr>
      <vt:lpstr>Slide 5</vt:lpstr>
      <vt:lpstr>THE SOCIAL DISCIPLINE MODEL…  </vt:lpstr>
      <vt:lpstr>FOUR TYPES OF GOALS…</vt:lpstr>
      <vt:lpstr>WEAKNESS’S of this MODEL…</vt:lpstr>
      <vt:lpstr>Slide 9</vt:lpstr>
      <vt:lpstr>Slide 10</vt:lpstr>
      <vt:lpstr>Slide 11</vt:lpstr>
      <vt:lpstr>Slide 12</vt:lpstr>
      <vt:lpstr>Slide 13</vt:lpstr>
    </vt:vector>
  </TitlesOfParts>
  <Company>Holy Family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RUDOLF DRIEKUS   by: Danielle Tarlini</dc:title>
  <dc:creator>dtarlini</dc:creator>
  <cp:lastModifiedBy>dtarlini</cp:lastModifiedBy>
  <cp:revision>5</cp:revision>
  <dcterms:created xsi:type="dcterms:W3CDTF">2012-06-12T17:10:28Z</dcterms:created>
  <dcterms:modified xsi:type="dcterms:W3CDTF">2012-06-12T21:08:00Z</dcterms:modified>
</cp:coreProperties>
</file>